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96" r:id="rId3"/>
    <p:sldId id="290" r:id="rId4"/>
    <p:sldId id="261" r:id="rId5"/>
    <p:sldId id="304" r:id="rId6"/>
    <p:sldId id="262" r:id="rId7"/>
    <p:sldId id="264" r:id="rId8"/>
    <p:sldId id="293" r:id="rId9"/>
    <p:sldId id="263" r:id="rId10"/>
    <p:sldId id="294" r:id="rId11"/>
    <p:sldId id="269" r:id="rId12"/>
    <p:sldId id="297" r:id="rId13"/>
    <p:sldId id="298" r:id="rId14"/>
    <p:sldId id="299" r:id="rId15"/>
    <p:sldId id="300" r:id="rId16"/>
    <p:sldId id="301" r:id="rId17"/>
    <p:sldId id="302" r:id="rId18"/>
    <p:sldId id="305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03" r:id="rId28"/>
  </p:sldIdLst>
  <p:sldSz cx="9144000" cy="5143500" type="screen16x9"/>
  <p:notesSz cx="6858000" cy="9144000"/>
  <p:custDataLst>
    <p:tags r:id="rId30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CFC"/>
    <a:srgbClr val="CC6600"/>
    <a:srgbClr val="EEF8F6"/>
    <a:srgbClr val="F1F8F6"/>
    <a:srgbClr val="E4F4F1"/>
    <a:srgbClr val="DDF6FF"/>
    <a:srgbClr val="EDF6F9"/>
    <a:srgbClr val="FF6600"/>
    <a:srgbClr val="FF33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8015" autoAdjust="0"/>
    <p:restoredTop sz="94270" autoAdjust="0"/>
  </p:normalViewPr>
  <p:slideViewPr>
    <p:cSldViewPr>
      <p:cViewPr varScale="1">
        <p:scale>
          <a:sx n="118" d="100"/>
          <a:sy n="118" d="100"/>
        </p:scale>
        <p:origin x="-80" y="-2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13A88-D4D8-4DC4-93C0-03BCC447B3A1}" type="datetimeFigureOut">
              <a:rPr lang="zh-CN" altLang="en-US" smtClean="0"/>
              <a:pPr/>
              <a:t>2021/11/23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89FF47-6970-4336-B23A-459CBF19C5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1987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7690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23585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4018698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057911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073759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9FF47-6970-4336-B23A-459CBF19C527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38494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248C8774-FD4D-42F0-B2AF-C27BC05105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54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73842785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16A30E2E-0D0F-413D-A22E-282AE683C0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05407421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447711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</p:sldLayoutIdLst>
  <p:transition spd="slow">
    <p:fade/>
  </p:transition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jpe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video" Target="file:///E:\F&#30424;\&#35748;&#30495;&#23398;&#20064;\&#21333;&#29255;&#26426;&#32467;&#35838;&#23567;&#36710;\&#36793;&#22659;&#24033;&#36923;&#23567;&#36710;\studio_video_1637420182476.mp4" TargetMode="Externa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="" xmlns:a16="http://schemas.microsoft.com/office/drawing/2014/main" id="{6E7DB9B8-0677-43D4-94B9-69E29F85E813}"/>
              </a:ext>
            </a:extLst>
          </p:cNvPr>
          <p:cNvSpPr/>
          <p:nvPr/>
        </p:nvSpPr>
        <p:spPr>
          <a:xfrm>
            <a:off x="-252536" y="843557"/>
            <a:ext cx="3816424" cy="3816424"/>
          </a:xfrm>
          <a:prstGeom prst="ellipse">
            <a:avLst/>
          </a:prstGeom>
          <a:blipFill dpi="0" rotWithShape="0">
            <a:blip r:embed="rId3" cstate="print">
              <a:lum bright="17000" contrast="3000"/>
            </a:blip>
            <a:srcRect/>
            <a:stretch>
              <a:fillRect l="-25000" r="-2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="" xmlns:a16="http://schemas.microsoft.com/office/drawing/2014/main" id="{AB50AF89-8D27-405F-B74F-313582DA796E}"/>
              </a:ext>
            </a:extLst>
          </p:cNvPr>
          <p:cNvSpPr/>
          <p:nvPr/>
        </p:nvSpPr>
        <p:spPr>
          <a:xfrm>
            <a:off x="2331846" y="4227934"/>
            <a:ext cx="2824127" cy="915566"/>
          </a:xfrm>
          <a:custGeom>
            <a:avLst/>
            <a:gdLst>
              <a:gd name="connsiteX0" fmla="*/ 1412063 w 2824127"/>
              <a:gd name="connsiteY0" fmla="*/ 0 h 915566"/>
              <a:gd name="connsiteX1" fmla="*/ 2773379 w 2824127"/>
              <a:gd name="connsiteY1" fmla="*/ 810221 h 915566"/>
              <a:gd name="connsiteX2" fmla="*/ 2824127 w 2824127"/>
              <a:gd name="connsiteY2" fmla="*/ 915566 h 915566"/>
              <a:gd name="connsiteX3" fmla="*/ 0 w 2824127"/>
              <a:gd name="connsiteY3" fmla="*/ 915566 h 915566"/>
              <a:gd name="connsiteX4" fmla="*/ 50747 w 2824127"/>
              <a:gd name="connsiteY4" fmla="*/ 810221 h 915566"/>
              <a:gd name="connsiteX5" fmla="*/ 1412063 w 2824127"/>
              <a:gd name="connsiteY5" fmla="*/ 0 h 91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24127" h="915566">
                <a:moveTo>
                  <a:pt x="1412063" y="0"/>
                </a:moveTo>
                <a:cubicBezTo>
                  <a:pt x="1999898" y="0"/>
                  <a:pt x="2511213" y="327617"/>
                  <a:pt x="2773379" y="810221"/>
                </a:cubicBezTo>
                <a:lnTo>
                  <a:pt x="2824127" y="915566"/>
                </a:lnTo>
                <a:lnTo>
                  <a:pt x="0" y="915566"/>
                </a:lnTo>
                <a:lnTo>
                  <a:pt x="50747" y="810221"/>
                </a:lnTo>
                <a:cubicBezTo>
                  <a:pt x="312914" y="327617"/>
                  <a:pt x="824229" y="0"/>
                  <a:pt x="141206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834979A0-A882-4225-A4E3-4505486C5F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5206" y="987574"/>
            <a:ext cx="463258" cy="46325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="" xmlns:a16="http://schemas.microsoft.com/office/drawing/2014/main" id="{066E3515-59B7-470D-8689-90D76993E4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280" y="4386262"/>
            <a:ext cx="1639688" cy="359634"/>
          </a:xfrm>
          <a:prstGeom prst="rect">
            <a:avLst/>
          </a:prstGeom>
        </p:spPr>
      </p:pic>
      <p:sp>
        <p:nvSpPr>
          <p:cNvPr id="53" name="矩形: 圆角 10">
            <a:extLst>
              <a:ext uri="{FF2B5EF4-FFF2-40B4-BE49-F238E27FC236}">
                <a16:creationId xmlns="" xmlns:a16="http://schemas.microsoft.com/office/drawing/2014/main" id="{CC873B52-D8ED-4B84-A817-5512DBD3FE8D}"/>
              </a:ext>
            </a:extLst>
          </p:cNvPr>
          <p:cNvSpPr/>
          <p:nvPr/>
        </p:nvSpPr>
        <p:spPr>
          <a:xfrm>
            <a:off x="5214942" y="3000378"/>
            <a:ext cx="1785950" cy="35718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+mj-lt"/>
              </a:rPr>
              <a:t>组长：肖金伟</a:t>
            </a:r>
            <a:endParaRPr lang="zh-CN" altLang="en-US" sz="16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="" xmlns:a16="http://schemas.microsoft.com/office/drawing/2014/main" id="{60B8C0DA-A1E3-4E79-82A3-694C868A07A3}"/>
              </a:ext>
            </a:extLst>
          </p:cNvPr>
          <p:cNvCxnSpPr>
            <a:cxnSpLocks/>
          </p:cNvCxnSpPr>
          <p:nvPr/>
        </p:nvCxnSpPr>
        <p:spPr>
          <a:xfrm>
            <a:off x="3932520" y="2800965"/>
            <a:ext cx="4448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3857620" y="1714494"/>
            <a:ext cx="43588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0" dirty="0" smtClean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边境巡逻小车</a:t>
            </a:r>
            <a:endParaRPr lang="zh-CN" altLang="en-US" sz="5400" b="1" cap="none" spc="0" dirty="0">
              <a:ln>
                <a:prstDash val="solid"/>
              </a:ln>
              <a:gradFill rotWithShape="1">
                <a:gsLst>
                  <a:gs pos="0">
                    <a:schemeClr val="accent4">
                      <a:tint val="70000"/>
                      <a:satMod val="200000"/>
                    </a:schemeClr>
                  </a:gs>
                  <a:gs pos="40000">
                    <a:schemeClr val="accent4">
                      <a:tint val="90000"/>
                      <a:satMod val="130000"/>
                    </a:schemeClr>
                  </a:gs>
                  <a:gs pos="50000">
                    <a:schemeClr val="accent4">
                      <a:tint val="90000"/>
                      <a:satMod val="130000"/>
                    </a:schemeClr>
                  </a:gs>
                  <a:gs pos="68000">
                    <a:schemeClr val="accent4">
                      <a:tint val="90000"/>
                      <a:satMod val="130000"/>
                    </a:schemeClr>
                  </a:gs>
                  <a:gs pos="100000">
                    <a:schemeClr val="accent4">
                      <a:tint val="70000"/>
                      <a:satMod val="200000"/>
                    </a:schemeClr>
                  </a:gs>
                </a:gsLst>
                <a:lin ang="5400000"/>
              </a:gra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9" name="矩形: 圆角 10">
            <a:extLst>
              <a:ext uri="{FF2B5EF4-FFF2-40B4-BE49-F238E27FC236}">
                <a16:creationId xmlns="" xmlns:a16="http://schemas.microsoft.com/office/drawing/2014/main" id="{CC873B52-D8ED-4B84-A817-5512DBD3FE8D}"/>
              </a:ext>
            </a:extLst>
          </p:cNvPr>
          <p:cNvSpPr/>
          <p:nvPr/>
        </p:nvSpPr>
        <p:spPr>
          <a:xfrm>
            <a:off x="5214942" y="3500444"/>
            <a:ext cx="1785950" cy="35718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+mj-lt"/>
              </a:rPr>
              <a:t>答辩人：于义潇</a:t>
            </a:r>
            <a:endParaRPr lang="zh-CN" altLang="en-US" sz="16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3080996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1">
            <a:extLst>
              <a:ext uri="{FF2B5EF4-FFF2-40B4-BE49-F238E27FC236}">
                <a16:creationId xmlns="" xmlns:a16="http://schemas.microsoft.com/office/drawing/2014/main" id="{43082029-F94B-493C-B611-8C27ABD93220}"/>
              </a:ext>
            </a:extLst>
          </p:cNvPr>
          <p:cNvSpPr/>
          <p:nvPr/>
        </p:nvSpPr>
        <p:spPr>
          <a:xfrm>
            <a:off x="5130482" y="1464432"/>
            <a:ext cx="1680647" cy="1308372"/>
          </a:xfrm>
          <a:custGeom>
            <a:avLst/>
            <a:gdLst>
              <a:gd name="connsiteX0" fmla="*/ 0 w 3831774"/>
              <a:gd name="connsiteY0" fmla="*/ 0 h 2698492"/>
              <a:gd name="connsiteX1" fmla="*/ 3831774 w 3831774"/>
              <a:gd name="connsiteY1" fmla="*/ 0 h 2698492"/>
              <a:gd name="connsiteX2" fmla="*/ 3831774 w 3831774"/>
              <a:gd name="connsiteY2" fmla="*/ 235431 h 2698492"/>
              <a:gd name="connsiteX3" fmla="*/ 3831774 w 3831774"/>
              <a:gd name="connsiteY3" fmla="*/ 2050972 h 2698492"/>
              <a:gd name="connsiteX4" fmla="*/ 1915886 w 3831774"/>
              <a:gd name="connsiteY4" fmla="*/ 2698492 h 2698492"/>
              <a:gd name="connsiteX5" fmla="*/ 0 w 3831774"/>
              <a:gd name="connsiteY5" fmla="*/ 2050972 h 2698492"/>
              <a:gd name="connsiteX6" fmla="*/ 0 w 3831774"/>
              <a:gd name="connsiteY6" fmla="*/ 160863 h 2698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31774" h="2698492">
                <a:moveTo>
                  <a:pt x="0" y="0"/>
                </a:moveTo>
                <a:lnTo>
                  <a:pt x="3831774" y="0"/>
                </a:lnTo>
                <a:lnTo>
                  <a:pt x="3831774" y="235431"/>
                </a:lnTo>
                <a:cubicBezTo>
                  <a:pt x="3831774" y="714836"/>
                  <a:pt x="3831774" y="1310603"/>
                  <a:pt x="3831774" y="2050972"/>
                </a:cubicBezTo>
                <a:cubicBezTo>
                  <a:pt x="3301082" y="2457920"/>
                  <a:pt x="2637717" y="2698492"/>
                  <a:pt x="1915886" y="2698492"/>
                </a:cubicBezTo>
                <a:cubicBezTo>
                  <a:pt x="1196305" y="2698492"/>
                  <a:pt x="532940" y="2457920"/>
                  <a:pt x="0" y="2050972"/>
                </a:cubicBezTo>
                <a:cubicBezTo>
                  <a:pt x="0" y="2050972"/>
                  <a:pt x="0" y="2050972"/>
                  <a:pt x="0" y="160863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3600000" scaled="0"/>
          </a:gra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3">
              <a:solidFill>
                <a:schemeClr val="accent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A915017F-022F-403F-A198-347ABDD45154}"/>
              </a:ext>
            </a:extLst>
          </p:cNvPr>
          <p:cNvSpPr txBox="1"/>
          <p:nvPr/>
        </p:nvSpPr>
        <p:spPr>
          <a:xfrm>
            <a:off x="4773512" y="2810421"/>
            <a:ext cx="2441694" cy="76944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accent1"/>
                </a:solidFill>
                <a:latin typeface="+mj-ea"/>
                <a:ea typeface="+mj-ea"/>
              </a:rPr>
              <a:t>代码展示</a:t>
            </a:r>
            <a:endParaRPr lang="zh-CN" altLang="en-US" sz="4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D739D880-1AD9-45DB-82F4-055AFEDF8C2D}"/>
              </a:ext>
            </a:extLst>
          </p:cNvPr>
          <p:cNvSpPr txBox="1"/>
          <p:nvPr/>
        </p:nvSpPr>
        <p:spPr>
          <a:xfrm>
            <a:off x="5439249" y="1419622"/>
            <a:ext cx="1063113" cy="132343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latin typeface="Agency FB" panose="020B0503020202020204" pitchFamily="34" charset="0"/>
                <a:ea typeface="+mj-ea"/>
              </a:rPr>
              <a:t>03</a:t>
            </a:r>
            <a:endParaRPr lang="zh-CN" altLang="en-US" sz="8000" dirty="0">
              <a:solidFill>
                <a:schemeClr val="bg1"/>
              </a:solidFill>
              <a:latin typeface="Agency FB" panose="020B0503020202020204" pitchFamily="34" charset="0"/>
              <a:ea typeface="+mj-ea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="" xmlns:a16="http://schemas.microsoft.com/office/drawing/2014/main" id="{3F4EC414-0741-44EA-9C95-CB0C40079738}"/>
              </a:ext>
            </a:extLst>
          </p:cNvPr>
          <p:cNvSpPr/>
          <p:nvPr/>
        </p:nvSpPr>
        <p:spPr>
          <a:xfrm>
            <a:off x="288782" y="1117715"/>
            <a:ext cx="3096344" cy="3096344"/>
          </a:xfrm>
          <a:prstGeom prst="ellipse">
            <a:avLst/>
          </a:prstGeom>
          <a:blipFill dpi="0" rotWithShape="0">
            <a:blip r:embed="rId3" cstate="print"/>
            <a:srcRect/>
            <a:stretch>
              <a:fillRect l="-25000" r="-2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="" xmlns:a16="http://schemas.microsoft.com/office/drawing/2014/main" id="{9BCD159C-55B5-4C76-A85E-44A1178B9C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280" y="4386262"/>
            <a:ext cx="1639688" cy="3596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0216672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代码整体展示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428596" y="-357208"/>
            <a:ext cx="8072494" cy="5214974"/>
            <a:chOff x="1785918" y="642924"/>
            <a:chExt cx="6683408" cy="3813162"/>
          </a:xfrm>
        </p:grpSpPr>
        <p:pic>
          <p:nvPicPr>
            <p:cNvPr id="4100" name="Picture 4" descr="C:\Users\yuyixiao\Desktop\边境巡逻车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785918" y="1214428"/>
              <a:ext cx="5816592" cy="3241658"/>
            </a:xfrm>
            <a:prstGeom prst="rect">
              <a:avLst/>
            </a:prstGeom>
            <a:noFill/>
          </p:spPr>
        </p:pic>
        <p:pic>
          <p:nvPicPr>
            <p:cNvPr id="4101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286512" y="642924"/>
              <a:ext cx="1968500" cy="8318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0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357950" y="1000114"/>
              <a:ext cx="1968500" cy="8572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1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500826" y="1285866"/>
              <a:ext cx="1968500" cy="8318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2040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串口相关配置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1928808"/>
            <a:ext cx="3713206" cy="2143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TextBox 11"/>
          <p:cNvSpPr txBox="1"/>
          <p:nvPr/>
        </p:nvSpPr>
        <p:spPr>
          <a:xfrm>
            <a:off x="928662" y="1500180"/>
            <a:ext cx="16177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定时器</a:t>
            </a:r>
            <a:r>
              <a:rPr lang="en-US" altLang="zh-CN" sz="2000" b="1" dirty="0" smtClean="0"/>
              <a:t>1</a:t>
            </a:r>
            <a:r>
              <a:rPr lang="zh-CN" altLang="en-US" sz="2000" b="1" dirty="0" smtClean="0"/>
              <a:t>配置</a:t>
            </a:r>
            <a:endParaRPr lang="zh-CN" altLang="en-US" sz="2000" b="1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86314" y="2214560"/>
            <a:ext cx="3606800" cy="151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TextBox 14"/>
          <p:cNvSpPr txBox="1"/>
          <p:nvPr/>
        </p:nvSpPr>
        <p:spPr>
          <a:xfrm>
            <a:off x="5715008" y="1500180"/>
            <a:ext cx="1733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串口中断配置</a:t>
            </a:r>
            <a:endParaRPr lang="zh-CN" altLang="en-US" sz="2000" b="1" dirty="0"/>
          </a:p>
        </p:txBody>
      </p:sp>
      <p:sp>
        <p:nvSpPr>
          <p:cNvPr id="16" name="燕尾形箭头 15"/>
          <p:cNvSpPr/>
          <p:nvPr/>
        </p:nvSpPr>
        <p:spPr>
          <a:xfrm>
            <a:off x="4071934" y="2786064"/>
            <a:ext cx="642942" cy="207162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运动程序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43174" y="1357304"/>
            <a:ext cx="32784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正反转程序（以左转为例）</a:t>
            </a:r>
            <a:endParaRPr lang="zh-CN" altLang="en-US" sz="2000" b="1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57290" y="3071816"/>
            <a:ext cx="6664177" cy="12534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57290" y="1857370"/>
            <a:ext cx="6423506" cy="927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燕尾形箭头 12"/>
          <p:cNvSpPr/>
          <p:nvPr/>
        </p:nvSpPr>
        <p:spPr>
          <a:xfrm rot="5400000">
            <a:off x="4214810" y="2857502"/>
            <a:ext cx="285752" cy="207162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290" name="Picture 2" descr="如图所示各个管脚图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715008" y="71420"/>
            <a:ext cx="2143140" cy="174616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1785932"/>
            <a:ext cx="2437529" cy="2959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运动程序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28292" y="642924"/>
            <a:ext cx="1843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/>
              <a:t>PWM</a:t>
            </a:r>
            <a:r>
              <a:rPr lang="zh-CN" altLang="en-US" sz="2000" b="1" dirty="0" smtClean="0"/>
              <a:t>调速程序</a:t>
            </a:r>
            <a:endParaRPr lang="zh-CN" altLang="en-US" sz="2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57224" y="1285866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 smtClean="0"/>
              <a:t>定时器</a:t>
            </a:r>
            <a:r>
              <a:rPr lang="en-US" altLang="zh-CN" sz="1800" dirty="0" smtClean="0"/>
              <a:t>0</a:t>
            </a:r>
            <a:r>
              <a:rPr lang="zh-CN" altLang="en-US" sz="1800" dirty="0" smtClean="0"/>
              <a:t>配置</a:t>
            </a:r>
            <a:endParaRPr lang="zh-CN" alt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5143504" y="1285866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 smtClean="0"/>
              <a:t>定时器</a:t>
            </a:r>
            <a:r>
              <a:rPr lang="en-US" altLang="zh-CN" sz="1800" dirty="0" smtClean="0"/>
              <a:t>0</a:t>
            </a:r>
            <a:r>
              <a:rPr lang="zh-CN" altLang="en-US" sz="1800" dirty="0" smtClean="0"/>
              <a:t>中断服务</a:t>
            </a:r>
            <a:endParaRPr lang="zh-CN" altLang="en-US" sz="1800" dirty="0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/>
          <a:srcRect b="8453"/>
          <a:stretch>
            <a:fillRect/>
          </a:stretch>
        </p:blipFill>
        <p:spPr bwMode="auto">
          <a:xfrm>
            <a:off x="4071934" y="2143122"/>
            <a:ext cx="3930656" cy="1643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燕尾形箭头 12"/>
          <p:cNvSpPr/>
          <p:nvPr/>
        </p:nvSpPr>
        <p:spPr>
          <a:xfrm>
            <a:off x="2928926" y="2928940"/>
            <a:ext cx="1071570" cy="207162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燕尾形箭头 13"/>
          <p:cNvSpPr/>
          <p:nvPr/>
        </p:nvSpPr>
        <p:spPr>
          <a:xfrm rot="5400000">
            <a:off x="5820377" y="4538083"/>
            <a:ext cx="1718088" cy="207162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运动程序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86116" y="1000114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 smtClean="0"/>
              <a:t>PWM</a:t>
            </a:r>
            <a:r>
              <a:rPr lang="zh-CN" altLang="en-US" sz="1800" dirty="0" smtClean="0"/>
              <a:t>逻辑配置</a:t>
            </a:r>
            <a:endParaRPr lang="zh-CN" altLang="en-US" sz="18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4414" y="1428742"/>
            <a:ext cx="6394450" cy="234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燕尾形箭头 12"/>
          <p:cNvSpPr/>
          <p:nvPr/>
        </p:nvSpPr>
        <p:spPr>
          <a:xfrm rot="5400000">
            <a:off x="5820377" y="251803"/>
            <a:ext cx="1718088" cy="207162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428728" y="2428874"/>
            <a:ext cx="5572164" cy="5000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声音程序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57686" y="1142990"/>
            <a:ext cx="1217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喊话程序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57620" y="1928808"/>
            <a:ext cx="2652136" cy="428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14744" y="2357436"/>
            <a:ext cx="2804138" cy="1357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6" name="Picture 2" descr="333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14348" y="1500180"/>
            <a:ext cx="1785950" cy="1590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9"/>
          <p:cNvSpPr/>
          <p:nvPr/>
        </p:nvSpPr>
        <p:spPr>
          <a:xfrm>
            <a:off x="785786" y="3357568"/>
            <a:ext cx="1550424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ISD1820</a:t>
            </a:r>
            <a:r>
              <a:rPr lang="zh-CN" altLang="en-US" b="1" dirty="0" smtClean="0"/>
              <a:t>录放模块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声音程序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71802" y="785800"/>
            <a:ext cx="19912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蜂鸣器音乐程序</a:t>
            </a: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844" y="1857370"/>
            <a:ext cx="3028950" cy="755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/>
          <a:srcRect t="25385"/>
          <a:stretch>
            <a:fillRect/>
          </a:stretch>
        </p:blipFill>
        <p:spPr bwMode="auto">
          <a:xfrm>
            <a:off x="357158" y="1643056"/>
            <a:ext cx="1857388" cy="209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14282" y="3000378"/>
            <a:ext cx="1765300" cy="1365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46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214546" y="2786064"/>
            <a:ext cx="2032000" cy="2139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燕尾形箭头 16"/>
          <p:cNvSpPr/>
          <p:nvPr/>
        </p:nvSpPr>
        <p:spPr>
          <a:xfrm rot="5400000">
            <a:off x="817929" y="2682483"/>
            <a:ext cx="285752" cy="207162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燕尾形箭头 17"/>
          <p:cNvSpPr/>
          <p:nvPr/>
        </p:nvSpPr>
        <p:spPr>
          <a:xfrm>
            <a:off x="1960937" y="3611177"/>
            <a:ext cx="285752" cy="207162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燕尾形箭头 19"/>
          <p:cNvSpPr/>
          <p:nvPr/>
        </p:nvSpPr>
        <p:spPr>
          <a:xfrm>
            <a:off x="3286116" y="4214824"/>
            <a:ext cx="2000264" cy="214314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47" name="Picture 7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429256" y="1357304"/>
            <a:ext cx="18161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2" name="燕尾形箭头 21"/>
          <p:cNvSpPr/>
          <p:nvPr/>
        </p:nvSpPr>
        <p:spPr>
          <a:xfrm rot="16200000">
            <a:off x="6032903" y="2968235"/>
            <a:ext cx="285752" cy="207162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48" name="Picture 8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5429256" y="3357568"/>
            <a:ext cx="2482850" cy="137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矩形 18"/>
          <p:cNvSpPr/>
          <p:nvPr/>
        </p:nvSpPr>
        <p:spPr>
          <a:xfrm>
            <a:off x="5357818" y="1142990"/>
            <a:ext cx="2714644" cy="37147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8082635" y="1857370"/>
            <a:ext cx="1061365" cy="357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24" name="直接箭头连接符 23"/>
          <p:cNvCxnSpPr/>
          <p:nvPr/>
        </p:nvCxnSpPr>
        <p:spPr>
          <a:xfrm rot="5400000" flipH="1" flipV="1">
            <a:off x="8036743" y="2321717"/>
            <a:ext cx="500066" cy="42862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全部程序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3993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844" y="1071552"/>
            <a:ext cx="3994551" cy="31845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9940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286380" y="1214428"/>
            <a:ext cx="2997200" cy="180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全部程序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406" y="714362"/>
            <a:ext cx="4380569" cy="4071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63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86248" y="714362"/>
            <a:ext cx="4929222" cy="4071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/>
        </p:nvSpPr>
        <p:spPr>
          <a:xfrm>
            <a:off x="3826204" y="359701"/>
            <a:ext cx="779183" cy="1104849"/>
          </a:xfrm>
          <a:custGeom>
            <a:avLst/>
            <a:gdLst>
              <a:gd name="connsiteX0" fmla="*/ 0 w 1651000"/>
              <a:gd name="connsiteY0" fmla="*/ 0 h 2717800"/>
              <a:gd name="connsiteX1" fmla="*/ 1651000 w 1651000"/>
              <a:gd name="connsiteY1" fmla="*/ 0 h 2717800"/>
              <a:gd name="connsiteX2" fmla="*/ 1651000 w 1651000"/>
              <a:gd name="connsiteY2" fmla="*/ 679450 h 2717800"/>
              <a:gd name="connsiteX3" fmla="*/ 1473500 w 1651000"/>
              <a:gd name="connsiteY3" fmla="*/ 679450 h 2717800"/>
              <a:gd name="connsiteX4" fmla="*/ 1473500 w 1651000"/>
              <a:gd name="connsiteY4" fmla="*/ 171450 h 2717800"/>
              <a:gd name="connsiteX5" fmla="*/ 177500 w 1651000"/>
              <a:gd name="connsiteY5" fmla="*/ 171450 h 2717800"/>
              <a:gd name="connsiteX6" fmla="*/ 177500 w 1651000"/>
              <a:gd name="connsiteY6" fmla="*/ 2546350 h 2717800"/>
              <a:gd name="connsiteX7" fmla="*/ 1473500 w 1651000"/>
              <a:gd name="connsiteY7" fmla="*/ 2546350 h 2717800"/>
              <a:gd name="connsiteX8" fmla="*/ 1473500 w 1651000"/>
              <a:gd name="connsiteY8" fmla="*/ 2038350 h 2717800"/>
              <a:gd name="connsiteX9" fmla="*/ 1651000 w 1651000"/>
              <a:gd name="connsiteY9" fmla="*/ 2038350 h 2717800"/>
              <a:gd name="connsiteX10" fmla="*/ 1651000 w 1651000"/>
              <a:gd name="connsiteY10" fmla="*/ 2717800 h 2717800"/>
              <a:gd name="connsiteX11" fmla="*/ 0 w 1651000"/>
              <a:gd name="connsiteY11" fmla="*/ 2717800 h 2717800"/>
              <a:gd name="connsiteX12" fmla="*/ 0 w 1651000"/>
              <a:gd name="connsiteY12" fmla="*/ 0 h 271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51000" h="2717800">
                <a:moveTo>
                  <a:pt x="0" y="0"/>
                </a:moveTo>
                <a:lnTo>
                  <a:pt x="1651000" y="0"/>
                </a:lnTo>
                <a:lnTo>
                  <a:pt x="1651000" y="679450"/>
                </a:lnTo>
                <a:lnTo>
                  <a:pt x="1473500" y="679450"/>
                </a:lnTo>
                <a:lnTo>
                  <a:pt x="1473500" y="171450"/>
                </a:lnTo>
                <a:lnTo>
                  <a:pt x="177500" y="171450"/>
                </a:lnTo>
                <a:lnTo>
                  <a:pt x="177500" y="2546350"/>
                </a:lnTo>
                <a:lnTo>
                  <a:pt x="1473500" y="2546350"/>
                </a:lnTo>
                <a:lnTo>
                  <a:pt x="1473500" y="2038350"/>
                </a:lnTo>
                <a:lnTo>
                  <a:pt x="1651000" y="2038350"/>
                </a:lnTo>
                <a:lnTo>
                  <a:pt x="1651000" y="2717800"/>
                </a:lnTo>
                <a:lnTo>
                  <a:pt x="0" y="2717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7" name="文本框 4"/>
          <p:cNvSpPr txBox="1"/>
          <p:nvPr/>
        </p:nvSpPr>
        <p:spPr>
          <a:xfrm rot="16200000">
            <a:off x="4196613" y="394960"/>
            <a:ext cx="738664" cy="101566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600" b="1" dirty="0">
                <a:solidFill>
                  <a:schemeClr val="accent1"/>
                </a:solidFill>
                <a:latin typeface="+mn-ea"/>
              </a:rPr>
              <a:t>目录</a:t>
            </a:r>
          </a:p>
        </p:txBody>
      </p:sp>
      <p:sp>
        <p:nvSpPr>
          <p:cNvPr id="18" name="文本框 5"/>
          <p:cNvSpPr txBox="1"/>
          <p:nvPr/>
        </p:nvSpPr>
        <p:spPr>
          <a:xfrm>
            <a:off x="4600894" y="1090069"/>
            <a:ext cx="1578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思源黑体 CN Regular" panose="020B0500000000000000" pitchFamily="34" charset="-122"/>
              </a:rPr>
              <a:t>ONTENTS</a:t>
            </a:r>
            <a:endParaRPr lang="zh-CN" altLang="en-US" sz="2400" dirty="0">
              <a:solidFill>
                <a:schemeClr val="accent2"/>
              </a:solidFill>
              <a:latin typeface="思源黑体 CN Regular" panose="020B0500000000000000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482385" y="1601357"/>
            <a:ext cx="2179230" cy="34289"/>
            <a:chOff x="4924425" y="3573463"/>
            <a:chExt cx="1169988" cy="955675"/>
          </a:xfrm>
          <a:solidFill>
            <a:schemeClr val="accent1"/>
          </a:solidFill>
        </p:grpSpPr>
        <p:sp>
          <p:nvSpPr>
            <p:cNvPr id="20" name="Rectangle 5"/>
            <p:cNvSpPr>
              <a:spLocks noChangeArrowheads="1"/>
            </p:cNvSpPr>
            <p:nvPr/>
          </p:nvSpPr>
          <p:spPr bwMode="auto">
            <a:xfrm>
              <a:off x="4924425" y="3573463"/>
              <a:ext cx="585788" cy="955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21" name="Rectangle 6"/>
            <p:cNvSpPr>
              <a:spLocks noChangeArrowheads="1"/>
            </p:cNvSpPr>
            <p:nvPr/>
          </p:nvSpPr>
          <p:spPr bwMode="auto">
            <a:xfrm>
              <a:off x="5510213" y="3573463"/>
              <a:ext cx="584200" cy="955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661798" y="2143122"/>
            <a:ext cx="1838896" cy="2132140"/>
            <a:chOff x="3571868" y="2362936"/>
            <a:chExt cx="1838896" cy="2132140"/>
          </a:xfrm>
        </p:grpSpPr>
        <p:grpSp>
          <p:nvGrpSpPr>
            <p:cNvPr id="26" name="组合 25"/>
            <p:cNvGrpSpPr/>
            <p:nvPr/>
          </p:nvGrpSpPr>
          <p:grpSpPr>
            <a:xfrm>
              <a:off x="3571868" y="3929072"/>
              <a:ext cx="1838896" cy="566004"/>
              <a:chOff x="1331640" y="3422969"/>
              <a:chExt cx="1838896" cy="566004"/>
            </a:xfrm>
          </p:grpSpPr>
          <p:sp>
            <p:nvSpPr>
              <p:cNvPr id="48" name="矩形 47">
                <a:extLst>
                  <a:ext uri="{FF2B5EF4-FFF2-40B4-BE49-F238E27FC236}">
                    <a16:creationId xmlns="" xmlns:a16="http://schemas.microsoft.com/office/drawing/2014/main" id="{5B8DA303-FC64-47F3-8490-EDD76A626BBA}"/>
                  </a:ext>
                </a:extLst>
              </p:cNvPr>
              <p:cNvSpPr/>
              <p:nvPr/>
            </p:nvSpPr>
            <p:spPr>
              <a:xfrm>
                <a:off x="1857356" y="3487358"/>
                <a:ext cx="1313180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200" b="1" dirty="0" smtClean="0">
                    <a:solidFill>
                      <a:schemeClr val="accent1"/>
                    </a:solidFill>
                    <a:latin typeface="+mj-ea"/>
                    <a:ea typeface="+mj-ea"/>
                  </a:rPr>
                  <a:t>代码展示</a:t>
                </a:r>
                <a:endParaRPr lang="zh-CN" altLang="en-US" sz="2200" b="1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0" name="圆角矩形 19">
                <a:extLst>
                  <a:ext uri="{FF2B5EF4-FFF2-40B4-BE49-F238E27FC236}">
                    <a16:creationId xmlns="" xmlns:a16="http://schemas.microsoft.com/office/drawing/2014/main" id="{ECA2A39C-76A5-46E9-BF4D-4F4D18BE8AB6}"/>
                  </a:ext>
                </a:extLst>
              </p:cNvPr>
              <p:cNvSpPr/>
              <p:nvPr/>
            </p:nvSpPr>
            <p:spPr>
              <a:xfrm>
                <a:off x="1331640" y="3422969"/>
                <a:ext cx="566004" cy="566004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38100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2000" dirty="0" smtClean="0">
                    <a:solidFill>
                      <a:schemeClr val="bg1"/>
                    </a:solidFill>
                    <a:latin typeface="思源黑体 CN Heavy" panose="020B0A00000000000000" pitchFamily="34" charset="-122"/>
                  </a:rPr>
                  <a:t>3</a:t>
                </a:r>
                <a:endParaRPr lang="zh-CN" altLang="en-US" sz="2000" dirty="0">
                  <a:solidFill>
                    <a:schemeClr val="bg1"/>
                  </a:solidFill>
                  <a:latin typeface="思源黑体 CN Heavy" panose="020B0A00000000000000" pitchFamily="34" charset="-122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571868" y="2362936"/>
              <a:ext cx="1838896" cy="566004"/>
              <a:chOff x="2331772" y="2221610"/>
              <a:chExt cx="1838896" cy="566004"/>
            </a:xfrm>
          </p:grpSpPr>
          <p:sp>
            <p:nvSpPr>
              <p:cNvPr id="86" name="圆角矩形 19">
                <a:extLst>
                  <a:ext uri="{FF2B5EF4-FFF2-40B4-BE49-F238E27FC236}">
                    <a16:creationId xmlns="" xmlns:a16="http://schemas.microsoft.com/office/drawing/2014/main" id="{16E40D0D-547E-478A-A18F-F494D44D6B38}"/>
                  </a:ext>
                </a:extLst>
              </p:cNvPr>
              <p:cNvSpPr/>
              <p:nvPr/>
            </p:nvSpPr>
            <p:spPr>
              <a:xfrm>
                <a:off x="2331772" y="2221610"/>
                <a:ext cx="566004" cy="566004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38100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2000" spc="225" dirty="0">
                    <a:solidFill>
                      <a:schemeClr val="bg1"/>
                    </a:solidFill>
                    <a:latin typeface="思源黑体 CN Heavy" panose="020B0A00000000000000" pitchFamily="34" charset="-122"/>
                  </a:rPr>
                  <a:t>1</a:t>
                </a:r>
                <a:endParaRPr lang="zh-CN" altLang="en-US" sz="2000" spc="225" dirty="0">
                  <a:solidFill>
                    <a:schemeClr val="bg1"/>
                  </a:solidFill>
                  <a:latin typeface="思源黑体 CN Heavy" panose="020B0A00000000000000" pitchFamily="34" charset="-122"/>
                </a:endParaRPr>
              </a:p>
            </p:txBody>
          </p:sp>
          <p:sp>
            <p:nvSpPr>
              <p:cNvPr id="88" name="矩形 87">
                <a:extLst>
                  <a:ext uri="{FF2B5EF4-FFF2-40B4-BE49-F238E27FC236}">
                    <a16:creationId xmlns="" xmlns:a16="http://schemas.microsoft.com/office/drawing/2014/main" id="{26EFE371-E9AF-4DB3-A5E1-CBA2B80ABF87}"/>
                  </a:ext>
                </a:extLst>
              </p:cNvPr>
              <p:cNvSpPr/>
              <p:nvPr/>
            </p:nvSpPr>
            <p:spPr>
              <a:xfrm>
                <a:off x="2857488" y="2285998"/>
                <a:ext cx="1313180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200" b="1" dirty="0" smtClean="0">
                    <a:solidFill>
                      <a:schemeClr val="accent1"/>
                    </a:solidFill>
                    <a:latin typeface="+mj-ea"/>
                    <a:ea typeface="+mj-ea"/>
                  </a:rPr>
                  <a:t>项目介绍</a:t>
                </a:r>
                <a:endParaRPr lang="zh-CN" altLang="en-US" sz="2200" b="1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571868" y="3143254"/>
              <a:ext cx="1836202" cy="566004"/>
              <a:chOff x="4821994" y="2283718"/>
              <a:chExt cx="1836202" cy="566004"/>
            </a:xfrm>
          </p:grpSpPr>
          <p:sp>
            <p:nvSpPr>
              <p:cNvPr id="95" name="矩形 94">
                <a:extLst>
                  <a:ext uri="{FF2B5EF4-FFF2-40B4-BE49-F238E27FC236}">
                    <a16:creationId xmlns="" xmlns:a16="http://schemas.microsoft.com/office/drawing/2014/main" id="{AD0D1731-2F42-4559-81D4-1E1B9B145791}"/>
                  </a:ext>
                </a:extLst>
              </p:cNvPr>
              <p:cNvSpPr/>
              <p:nvPr/>
            </p:nvSpPr>
            <p:spPr>
              <a:xfrm>
                <a:off x="5345016" y="2348107"/>
                <a:ext cx="1313180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200" b="1" dirty="0" smtClean="0">
                    <a:solidFill>
                      <a:schemeClr val="accent1"/>
                    </a:solidFill>
                    <a:latin typeface="+mj-ea"/>
                    <a:ea typeface="+mj-ea"/>
                  </a:rPr>
                  <a:t>成果展示</a:t>
                </a:r>
              </a:p>
            </p:txBody>
          </p:sp>
          <p:sp>
            <p:nvSpPr>
              <p:cNvPr id="97" name="圆角矩形 19">
                <a:extLst>
                  <a:ext uri="{FF2B5EF4-FFF2-40B4-BE49-F238E27FC236}">
                    <a16:creationId xmlns="" xmlns:a16="http://schemas.microsoft.com/office/drawing/2014/main" id="{0D62D292-E5DE-4CE6-814E-63951F75C95E}"/>
                  </a:ext>
                </a:extLst>
              </p:cNvPr>
              <p:cNvSpPr/>
              <p:nvPr/>
            </p:nvSpPr>
            <p:spPr>
              <a:xfrm>
                <a:off x="4821994" y="2283718"/>
                <a:ext cx="566004" cy="566004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38100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2000" dirty="0" smtClean="0">
                    <a:solidFill>
                      <a:schemeClr val="bg1"/>
                    </a:solidFill>
                    <a:latin typeface="思源黑体 CN Heavy" panose="020B0A00000000000000" pitchFamily="34" charset="-122"/>
                  </a:rPr>
                  <a:t>2</a:t>
                </a:r>
                <a:endParaRPr lang="zh-CN" altLang="en-US" sz="2000" dirty="0">
                  <a:solidFill>
                    <a:schemeClr val="bg1"/>
                  </a:solidFill>
                  <a:latin typeface="思源黑体 CN Heavy" panose="020B0A00000000000000" pitchFamily="34" charset="-122"/>
                </a:endParaRPr>
              </a:p>
            </p:txBody>
          </p:sp>
        </p:grpSp>
      </p:grpSp>
      <p:pic>
        <p:nvPicPr>
          <p:cNvPr id="22" name="图片 21">
            <a:extLst>
              <a:ext uri="{FF2B5EF4-FFF2-40B4-BE49-F238E27FC236}">
                <a16:creationId xmlns="" xmlns:a16="http://schemas.microsoft.com/office/drawing/2014/main" id="{7DFBB57F-D417-471F-9448-5DFFC9B374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280" y="4386262"/>
            <a:ext cx="1639688" cy="359634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="" xmlns:a16="http://schemas.microsoft.com/office/drawing/2014/main" id="{F58BF62E-32F7-4084-90DA-F8F40B82F2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686" y="668332"/>
            <a:ext cx="463258" cy="4632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94874909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全部程序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785800"/>
            <a:ext cx="3541308" cy="3978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98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86248" y="714362"/>
            <a:ext cx="3571900" cy="43613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全部程序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000114"/>
            <a:ext cx="3779000" cy="3317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301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86182" y="347794"/>
            <a:ext cx="4572032" cy="4367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全部程序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71670" y="928676"/>
            <a:ext cx="3965585" cy="3836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全部程序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678924"/>
            <a:ext cx="1785918" cy="4097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5059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785918" y="525450"/>
            <a:ext cx="1946622" cy="461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5060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714744" y="571486"/>
            <a:ext cx="1795468" cy="4572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5061" name="Picture 5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572132" y="571486"/>
            <a:ext cx="1753370" cy="4572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5062" name="Picture 6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286644" y="714344"/>
            <a:ext cx="1745871" cy="44291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全部程序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85918" y="428610"/>
            <a:ext cx="1688895" cy="43277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6083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41708" y="447662"/>
            <a:ext cx="1917205" cy="4695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6084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370534" y="428610"/>
            <a:ext cx="2273300" cy="146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全部程序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4480" y="71420"/>
            <a:ext cx="2364253" cy="5072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710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000496" y="-1"/>
            <a:ext cx="2322841" cy="5169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7108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15074" y="21612"/>
            <a:ext cx="2122396" cy="5121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4E51EEB-5029-41B9-BB04-CCE37386409C}"/>
              </a:ext>
            </a:extLst>
          </p:cNvPr>
          <p:cNvSpPr txBox="1"/>
          <p:nvPr/>
        </p:nvSpPr>
        <p:spPr>
          <a:xfrm>
            <a:off x="321201" y="276019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全部程序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00232" y="6307"/>
            <a:ext cx="2132520" cy="5137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813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14876" y="0"/>
            <a:ext cx="2352673" cy="51663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>
            <a:extLst>
              <a:ext uri="{FF2B5EF4-FFF2-40B4-BE49-F238E27FC236}">
                <a16:creationId xmlns="" xmlns:a16="http://schemas.microsoft.com/office/drawing/2014/main" id="{353D022F-9F04-4683-9D44-7DB9C18D66CC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D93AE2E-7287-4FB2-92A9-E9A5D011A1F1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="" xmlns:a16="http://schemas.microsoft.com/office/drawing/2014/main" id="{0E992A40-6544-437F-80A6-7B72BC5143E4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3571868" y="1928808"/>
            <a:ext cx="1576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谢谢</a:t>
            </a:r>
            <a:endParaRPr lang="zh-CN" altLang="en-US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466816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31">
            <a:extLst>
              <a:ext uri="{FF2B5EF4-FFF2-40B4-BE49-F238E27FC236}">
                <a16:creationId xmlns="" xmlns:a16="http://schemas.microsoft.com/office/drawing/2014/main" id="{6BC16134-0F52-4D25-BCCB-40939C6991A2}"/>
              </a:ext>
            </a:extLst>
          </p:cNvPr>
          <p:cNvSpPr/>
          <p:nvPr/>
        </p:nvSpPr>
        <p:spPr>
          <a:xfrm>
            <a:off x="5130482" y="1464432"/>
            <a:ext cx="1680647" cy="1308372"/>
          </a:xfrm>
          <a:custGeom>
            <a:avLst/>
            <a:gdLst>
              <a:gd name="connsiteX0" fmla="*/ 0 w 3831774"/>
              <a:gd name="connsiteY0" fmla="*/ 0 h 2698492"/>
              <a:gd name="connsiteX1" fmla="*/ 3831774 w 3831774"/>
              <a:gd name="connsiteY1" fmla="*/ 0 h 2698492"/>
              <a:gd name="connsiteX2" fmla="*/ 3831774 w 3831774"/>
              <a:gd name="connsiteY2" fmla="*/ 235431 h 2698492"/>
              <a:gd name="connsiteX3" fmla="*/ 3831774 w 3831774"/>
              <a:gd name="connsiteY3" fmla="*/ 2050972 h 2698492"/>
              <a:gd name="connsiteX4" fmla="*/ 1915886 w 3831774"/>
              <a:gd name="connsiteY4" fmla="*/ 2698492 h 2698492"/>
              <a:gd name="connsiteX5" fmla="*/ 0 w 3831774"/>
              <a:gd name="connsiteY5" fmla="*/ 2050972 h 2698492"/>
              <a:gd name="connsiteX6" fmla="*/ 0 w 3831774"/>
              <a:gd name="connsiteY6" fmla="*/ 160863 h 2698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31774" h="2698492">
                <a:moveTo>
                  <a:pt x="0" y="0"/>
                </a:moveTo>
                <a:lnTo>
                  <a:pt x="3831774" y="0"/>
                </a:lnTo>
                <a:lnTo>
                  <a:pt x="3831774" y="235431"/>
                </a:lnTo>
                <a:cubicBezTo>
                  <a:pt x="3831774" y="714836"/>
                  <a:pt x="3831774" y="1310603"/>
                  <a:pt x="3831774" y="2050972"/>
                </a:cubicBezTo>
                <a:cubicBezTo>
                  <a:pt x="3301082" y="2457920"/>
                  <a:pt x="2637717" y="2698492"/>
                  <a:pt x="1915886" y="2698492"/>
                </a:cubicBezTo>
                <a:cubicBezTo>
                  <a:pt x="1196305" y="2698492"/>
                  <a:pt x="532940" y="2457920"/>
                  <a:pt x="0" y="2050972"/>
                </a:cubicBezTo>
                <a:cubicBezTo>
                  <a:pt x="0" y="2050972"/>
                  <a:pt x="0" y="2050972"/>
                  <a:pt x="0" y="160863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3600000" scaled="0"/>
          </a:gra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3">
              <a:solidFill>
                <a:schemeClr val="accent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C3D384EF-FA26-48A5-BFD9-30F86B7E18AC}"/>
              </a:ext>
            </a:extLst>
          </p:cNvPr>
          <p:cNvSpPr txBox="1"/>
          <p:nvPr/>
        </p:nvSpPr>
        <p:spPr>
          <a:xfrm>
            <a:off x="4714876" y="2857502"/>
            <a:ext cx="2441694" cy="76944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1"/>
                </a:solidFill>
                <a:latin typeface="+mj-ea"/>
                <a:ea typeface="+mj-ea"/>
              </a:rPr>
              <a:t>项目介绍</a:t>
            </a:r>
            <a:endParaRPr lang="zh-CN" altLang="en-US" sz="4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10523804-FBBE-43BC-AE07-44E0D2A45849}"/>
              </a:ext>
            </a:extLst>
          </p:cNvPr>
          <p:cNvSpPr txBox="1"/>
          <p:nvPr/>
        </p:nvSpPr>
        <p:spPr>
          <a:xfrm>
            <a:off x="5551460" y="1419622"/>
            <a:ext cx="838691" cy="132343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latin typeface="Agency FB" panose="020B0503020202020204" pitchFamily="34" charset="0"/>
                <a:ea typeface="+mj-ea"/>
              </a:rPr>
              <a:t>01</a:t>
            </a:r>
            <a:endParaRPr lang="zh-CN" altLang="en-US" sz="8000" dirty="0">
              <a:solidFill>
                <a:schemeClr val="bg1"/>
              </a:solidFill>
              <a:latin typeface="Agency FB" panose="020B0503020202020204" pitchFamily="34" charset="0"/>
              <a:ea typeface="+mj-ea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="" xmlns:a16="http://schemas.microsoft.com/office/drawing/2014/main" id="{59EDC889-C869-487F-96AC-9BF5C1B08DC2}"/>
              </a:ext>
            </a:extLst>
          </p:cNvPr>
          <p:cNvSpPr/>
          <p:nvPr/>
        </p:nvSpPr>
        <p:spPr>
          <a:xfrm>
            <a:off x="288782" y="1117715"/>
            <a:ext cx="3096344" cy="3096344"/>
          </a:xfrm>
          <a:prstGeom prst="ellipse">
            <a:avLst/>
          </a:prstGeom>
          <a:blipFill dpi="0" rotWithShape="0">
            <a:blip r:embed="rId3" cstate="print">
              <a:lum bright="17000" contrast="7000"/>
            </a:blip>
            <a:srcRect/>
            <a:stretch>
              <a:fillRect l="-25000" r="-2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="" xmlns:a16="http://schemas.microsoft.com/office/drawing/2014/main" id="{E9207350-E8D0-4C2C-9D36-D41570EE3A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280" y="4386262"/>
            <a:ext cx="1639688" cy="3596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66426630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="" xmlns:a16="http://schemas.microsoft.com/office/drawing/2014/main" id="{E604F1D3-B077-4E87-9053-81DD2D479400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19" name="矩形 18">
              <a:extLst>
                <a:ext uri="{FF2B5EF4-FFF2-40B4-BE49-F238E27FC236}">
                  <a16:creationId xmlns="" xmlns:a16="http://schemas.microsoft.com/office/drawing/2014/main" id="{B4FDB456-26A5-4C9B-B546-1EC62FB674C4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="" xmlns:a16="http://schemas.microsoft.com/office/drawing/2014/main" id="{D322A1B0-A9A6-43A4-8847-D31C06A82BF0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="" xmlns:a16="http://schemas.microsoft.com/office/drawing/2014/main" id="{A50195F9-6C12-4584-9B0F-9B79656DA0DD}"/>
              </a:ext>
            </a:extLst>
          </p:cNvPr>
          <p:cNvSpPr txBox="1"/>
          <p:nvPr/>
        </p:nvSpPr>
        <p:spPr>
          <a:xfrm>
            <a:off x="321201" y="276019"/>
            <a:ext cx="2350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车辆各部分介绍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357156" y="857238"/>
            <a:ext cx="7363387" cy="3714776"/>
            <a:chOff x="357156" y="857238"/>
            <a:chExt cx="7363387" cy="3714776"/>
          </a:xfrm>
        </p:grpSpPr>
        <p:pic>
          <p:nvPicPr>
            <p:cNvPr id="25" name="图片 24" descr="IMG_20211121_150048.jpg"/>
            <p:cNvPicPr>
              <a:picLocks noChangeAspect="1"/>
            </p:cNvPicPr>
            <p:nvPr/>
          </p:nvPicPr>
          <p:blipFill>
            <a:blip r:embed="rId3" cstate="print"/>
            <a:srcRect l="15254" r="22033" b="20903"/>
            <a:stretch>
              <a:fillRect/>
            </a:stretch>
          </p:blipFill>
          <p:spPr>
            <a:xfrm>
              <a:off x="2357422" y="990460"/>
              <a:ext cx="3786214" cy="358155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grpSp>
          <p:nvGrpSpPr>
            <p:cNvPr id="43" name="组合 42"/>
            <p:cNvGrpSpPr/>
            <p:nvPr/>
          </p:nvGrpSpPr>
          <p:grpSpPr>
            <a:xfrm>
              <a:off x="5286380" y="1428742"/>
              <a:ext cx="2434163" cy="785818"/>
              <a:chOff x="5286380" y="1357304"/>
              <a:chExt cx="2434163" cy="785818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5286380" y="1571618"/>
                <a:ext cx="1500198" cy="571504"/>
                <a:chOff x="5286380" y="1571618"/>
                <a:chExt cx="1500198" cy="571504"/>
              </a:xfrm>
            </p:grpSpPr>
            <p:cxnSp>
              <p:nvCxnSpPr>
                <p:cNvPr id="34" name="直接连接符 33"/>
                <p:cNvCxnSpPr/>
                <p:nvPr/>
              </p:nvCxnSpPr>
              <p:spPr>
                <a:xfrm flipV="1">
                  <a:off x="5286380" y="1571618"/>
                  <a:ext cx="1071570" cy="571504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/>
                <p:cNvCxnSpPr/>
                <p:nvPr/>
              </p:nvCxnSpPr>
              <p:spPr>
                <a:xfrm>
                  <a:off x="6357950" y="1571618"/>
                  <a:ext cx="428628" cy="1588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2" name="TextBox 41"/>
              <p:cNvSpPr txBox="1"/>
              <p:nvPr/>
            </p:nvSpPr>
            <p:spPr>
              <a:xfrm>
                <a:off x="6715140" y="1357304"/>
                <a:ext cx="1005403" cy="338554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zh-CN" altLang="en-US" sz="1600" dirty="0" smtClean="0">
                    <a:latin typeface="黑体" pitchFamily="49" charset="-122"/>
                    <a:ea typeface="黑体" pitchFamily="49" charset="-122"/>
                  </a:rPr>
                  <a:t>减速马达</a:t>
                </a:r>
                <a:endParaRPr lang="zh-CN" altLang="en-US" sz="1600" dirty="0"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5643570" y="2500312"/>
              <a:ext cx="2071702" cy="642942"/>
              <a:chOff x="5643570" y="2285998"/>
              <a:chExt cx="2071702" cy="642942"/>
            </a:xfrm>
          </p:grpSpPr>
          <p:cxnSp>
            <p:nvCxnSpPr>
              <p:cNvPr id="47" name="直接连接符 46"/>
              <p:cNvCxnSpPr/>
              <p:nvPr/>
            </p:nvCxnSpPr>
            <p:spPr>
              <a:xfrm flipV="1">
                <a:off x="5643570" y="2500312"/>
                <a:ext cx="785818" cy="428628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6429388" y="2500312"/>
                <a:ext cx="428628" cy="1588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45"/>
              <p:cNvSpPr txBox="1"/>
              <p:nvPr/>
            </p:nvSpPr>
            <p:spPr>
              <a:xfrm>
                <a:off x="6786578" y="2285998"/>
                <a:ext cx="928694" cy="338554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sz="1600" dirty="0" smtClean="0">
                    <a:latin typeface="黑体" pitchFamily="49" charset="-122"/>
                    <a:ea typeface="黑体" pitchFamily="49" charset="-122"/>
                  </a:rPr>
                  <a:t>ISD1820</a:t>
                </a:r>
                <a:endParaRPr lang="zh-CN" altLang="en-US" sz="1600" dirty="0"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cxnSp>
          <p:nvCxnSpPr>
            <p:cNvPr id="57" name="直接连接符 56"/>
            <p:cNvCxnSpPr/>
            <p:nvPr/>
          </p:nvCxnSpPr>
          <p:spPr>
            <a:xfrm flipV="1">
              <a:off x="4857752" y="2143122"/>
              <a:ext cx="1503903" cy="857256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6361655" y="2143122"/>
              <a:ext cx="458685" cy="158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6743893" y="1928808"/>
              <a:ext cx="697627" cy="338554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latin typeface="黑体" pitchFamily="49" charset="-122"/>
                  <a:ea typeface="黑体" pitchFamily="49" charset="-122"/>
                </a:rPr>
                <a:t>L298N</a:t>
              </a:r>
              <a:endParaRPr lang="zh-CN" altLang="en-US" sz="1600" dirty="0">
                <a:latin typeface="黑体" pitchFamily="49" charset="-122"/>
                <a:ea typeface="黑体" pitchFamily="49" charset="-122"/>
              </a:endParaRPr>
            </a:p>
          </p:txBody>
        </p:sp>
        <p:grpSp>
          <p:nvGrpSpPr>
            <p:cNvPr id="67" name="组合 66"/>
            <p:cNvGrpSpPr/>
            <p:nvPr/>
          </p:nvGrpSpPr>
          <p:grpSpPr>
            <a:xfrm>
              <a:off x="5429256" y="3714758"/>
              <a:ext cx="2286016" cy="770429"/>
              <a:chOff x="5429256" y="3714758"/>
              <a:chExt cx="2286016" cy="770429"/>
            </a:xfrm>
          </p:grpSpPr>
          <p:cxnSp>
            <p:nvCxnSpPr>
              <p:cNvPr id="62" name="直接连接符 61"/>
              <p:cNvCxnSpPr/>
              <p:nvPr/>
            </p:nvCxnSpPr>
            <p:spPr>
              <a:xfrm>
                <a:off x="5429256" y="3714758"/>
                <a:ext cx="1071570" cy="57150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 flipV="1">
                <a:off x="6500826" y="4284674"/>
                <a:ext cx="428628" cy="1588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63"/>
              <p:cNvSpPr txBox="1"/>
              <p:nvPr/>
            </p:nvSpPr>
            <p:spPr>
              <a:xfrm rot="10800000" flipV="1">
                <a:off x="6858016" y="4146633"/>
                <a:ext cx="857256" cy="338554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zh-CN" altLang="en-US" sz="1600" dirty="0" smtClean="0">
                    <a:latin typeface="黑体" pitchFamily="49" charset="-122"/>
                    <a:ea typeface="黑体" pitchFamily="49" charset="-122"/>
                  </a:rPr>
                  <a:t>扩音器</a:t>
                </a:r>
                <a:endParaRPr lang="zh-CN" altLang="en-US" sz="1600" dirty="0"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 flipH="1">
              <a:off x="357156" y="2786064"/>
              <a:ext cx="2786087" cy="571504"/>
              <a:chOff x="5643570" y="2357436"/>
              <a:chExt cx="2089566" cy="571504"/>
            </a:xfrm>
          </p:grpSpPr>
          <p:cxnSp>
            <p:nvCxnSpPr>
              <p:cNvPr id="69" name="直接连接符 68"/>
              <p:cNvCxnSpPr/>
              <p:nvPr/>
            </p:nvCxnSpPr>
            <p:spPr>
              <a:xfrm flipV="1">
                <a:off x="5643570" y="2500312"/>
                <a:ext cx="785818" cy="428628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/>
              <p:cNvCxnSpPr/>
              <p:nvPr/>
            </p:nvCxnSpPr>
            <p:spPr>
              <a:xfrm>
                <a:off x="6429388" y="2500312"/>
                <a:ext cx="428628" cy="1588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6661565" y="2357436"/>
                <a:ext cx="1071571" cy="338554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sz="1600" dirty="0" smtClean="0">
                    <a:latin typeface="黑体" pitchFamily="49" charset="-122"/>
                    <a:ea typeface="黑体" pitchFamily="49" charset="-122"/>
                  </a:rPr>
                  <a:t>51</a:t>
                </a:r>
                <a:r>
                  <a:rPr lang="zh-CN" altLang="en-US" sz="1600" dirty="0" smtClean="0">
                    <a:latin typeface="黑体" pitchFamily="49" charset="-122"/>
                    <a:ea typeface="黑体" pitchFamily="49" charset="-122"/>
                  </a:rPr>
                  <a:t>最小系统板</a:t>
                </a:r>
                <a:endParaRPr lang="zh-CN" altLang="en-US" sz="1600" dirty="0"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grpSp>
          <p:nvGrpSpPr>
            <p:cNvPr id="72" name="组合 71"/>
            <p:cNvGrpSpPr/>
            <p:nvPr/>
          </p:nvGrpSpPr>
          <p:grpSpPr>
            <a:xfrm flipH="1">
              <a:off x="1000099" y="3571882"/>
              <a:ext cx="3143274" cy="782571"/>
              <a:chOff x="5429256" y="3714758"/>
              <a:chExt cx="1957133" cy="782571"/>
            </a:xfrm>
          </p:grpSpPr>
          <p:cxnSp>
            <p:nvCxnSpPr>
              <p:cNvPr id="73" name="直接连接符 72"/>
              <p:cNvCxnSpPr/>
              <p:nvPr/>
            </p:nvCxnSpPr>
            <p:spPr>
              <a:xfrm>
                <a:off x="5429256" y="3714758"/>
                <a:ext cx="1071570" cy="57150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 flipV="1">
                <a:off x="6500826" y="4284674"/>
                <a:ext cx="428628" cy="1588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/>
              <p:cNvSpPr txBox="1"/>
              <p:nvPr/>
            </p:nvSpPr>
            <p:spPr>
              <a:xfrm rot="10800000" flipV="1">
                <a:off x="6813537" y="4158775"/>
                <a:ext cx="572852" cy="338554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zh-CN" altLang="en-US" sz="1600" dirty="0" smtClean="0">
                    <a:latin typeface="黑体" pitchFamily="49" charset="-122"/>
                    <a:ea typeface="黑体" pitchFamily="49" charset="-122"/>
                  </a:rPr>
                  <a:t>电池盒</a:t>
                </a:r>
                <a:endParaRPr lang="zh-CN" altLang="en-US" sz="1600" dirty="0"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 flipH="1">
              <a:off x="428596" y="857238"/>
              <a:ext cx="2357453" cy="785818"/>
              <a:chOff x="5286380" y="1357304"/>
              <a:chExt cx="2434163" cy="785818"/>
            </a:xfrm>
          </p:grpSpPr>
          <p:grpSp>
            <p:nvGrpSpPr>
              <p:cNvPr id="77" name="组合 76"/>
              <p:cNvGrpSpPr/>
              <p:nvPr/>
            </p:nvGrpSpPr>
            <p:grpSpPr>
              <a:xfrm>
                <a:off x="5286380" y="1571618"/>
                <a:ext cx="1500198" cy="571504"/>
                <a:chOff x="5286380" y="1571618"/>
                <a:chExt cx="1500198" cy="571504"/>
              </a:xfrm>
            </p:grpSpPr>
            <p:cxnSp>
              <p:nvCxnSpPr>
                <p:cNvPr id="79" name="直接连接符 78"/>
                <p:cNvCxnSpPr/>
                <p:nvPr/>
              </p:nvCxnSpPr>
              <p:spPr>
                <a:xfrm flipV="1">
                  <a:off x="5286380" y="1571618"/>
                  <a:ext cx="1071570" cy="571504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直接连接符 79"/>
                <p:cNvCxnSpPr/>
                <p:nvPr/>
              </p:nvCxnSpPr>
              <p:spPr>
                <a:xfrm>
                  <a:off x="6357950" y="1571618"/>
                  <a:ext cx="428628" cy="1588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TextBox 77"/>
              <p:cNvSpPr txBox="1"/>
              <p:nvPr/>
            </p:nvSpPr>
            <p:spPr>
              <a:xfrm>
                <a:off x="6576494" y="1357304"/>
                <a:ext cx="1144049" cy="338554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altLang="zh-CN" sz="1600" dirty="0" smtClean="0">
                    <a:latin typeface="黑体" pitchFamily="49" charset="-122"/>
                    <a:ea typeface="黑体" pitchFamily="49" charset="-122"/>
                  </a:rPr>
                  <a:t>HC-05</a:t>
                </a:r>
                <a:r>
                  <a:rPr lang="zh-CN" altLang="en-US" sz="1600" dirty="0" smtClean="0">
                    <a:latin typeface="黑体" pitchFamily="49" charset="-122"/>
                    <a:ea typeface="黑体" pitchFamily="49" charset="-122"/>
                  </a:rPr>
                  <a:t>蓝牙</a:t>
                </a:r>
                <a:endParaRPr lang="zh-CN" altLang="en-US" sz="1600" dirty="0"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sp>
          <p:nvSpPr>
            <p:cNvPr id="81" name="椭圆 80"/>
            <p:cNvSpPr/>
            <p:nvPr/>
          </p:nvSpPr>
          <p:spPr>
            <a:xfrm>
              <a:off x="2786050" y="1571618"/>
              <a:ext cx="142876" cy="142876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3143240" y="3286130"/>
              <a:ext cx="142876" cy="142876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4143372" y="3500444"/>
              <a:ext cx="142876" cy="142876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5143504" y="2143122"/>
              <a:ext cx="142876" cy="142876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4786314" y="2928940"/>
              <a:ext cx="142876" cy="142876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5572132" y="3071816"/>
              <a:ext cx="142876" cy="142876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5357818" y="3643320"/>
              <a:ext cx="142876" cy="142876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="" xmlns:p14="http://schemas.microsoft.com/office/powerpoint/2010/main" val="56574757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57158" y="1071552"/>
            <a:ext cx="4405836" cy="3086654"/>
            <a:chOff x="594792" y="1138533"/>
            <a:chExt cx="4858237" cy="3305425"/>
          </a:xfrm>
        </p:grpSpPr>
        <p:sp>
          <p:nvSpPr>
            <p:cNvPr id="16" name="矩形 15"/>
            <p:cNvSpPr/>
            <p:nvPr/>
          </p:nvSpPr>
          <p:spPr>
            <a:xfrm>
              <a:off x="594792" y="1138533"/>
              <a:ext cx="4858237" cy="33054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2"/>
            </a:p>
          </p:txBody>
        </p:sp>
        <p:sp>
          <p:nvSpPr>
            <p:cNvPr id="17" name="矩形 16"/>
            <p:cNvSpPr/>
            <p:nvPr/>
          </p:nvSpPr>
          <p:spPr>
            <a:xfrm>
              <a:off x="908288" y="1377267"/>
              <a:ext cx="4281502" cy="2883334"/>
            </a:xfrm>
            <a:prstGeom prst="rect">
              <a:avLst/>
            </a:prstGeom>
            <a:blipFill dpi="0" rotWithShape="1">
              <a:blip r:embed="rId3" cstate="print"/>
              <a:srcRect/>
              <a:stretch>
                <a:fillRect l="-508" r="-508"/>
              </a:stretch>
            </a:blipFill>
            <a:ln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</p:grpSp>
      <p:grpSp>
        <p:nvGrpSpPr>
          <p:cNvPr id="3" name="组合 17">
            <a:extLst>
              <a:ext uri="{FF2B5EF4-FFF2-40B4-BE49-F238E27FC236}">
                <a16:creationId xmlns="" xmlns:a16="http://schemas.microsoft.com/office/drawing/2014/main" id="{E604F1D3-B077-4E87-9053-81DD2D479400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19" name="矩形 18">
              <a:extLst>
                <a:ext uri="{FF2B5EF4-FFF2-40B4-BE49-F238E27FC236}">
                  <a16:creationId xmlns="" xmlns:a16="http://schemas.microsoft.com/office/drawing/2014/main" id="{B4FDB456-26A5-4C9B-B546-1EC62FB674C4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="" xmlns:a16="http://schemas.microsoft.com/office/drawing/2014/main" id="{D322A1B0-A9A6-43A4-8847-D31C06A82BF0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="" xmlns:a16="http://schemas.microsoft.com/office/drawing/2014/main" id="{A50195F9-6C12-4584-9B0F-9B79656DA0DD}"/>
              </a:ext>
            </a:extLst>
          </p:cNvPr>
          <p:cNvSpPr txBox="1"/>
          <p:nvPr/>
        </p:nvSpPr>
        <p:spPr>
          <a:xfrm>
            <a:off x="321201" y="27601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车辆功能介绍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4" name="组合 27"/>
          <p:cNvGrpSpPr/>
          <p:nvPr/>
        </p:nvGrpSpPr>
        <p:grpSpPr>
          <a:xfrm>
            <a:off x="5357818" y="928675"/>
            <a:ext cx="3214710" cy="3357587"/>
            <a:chOff x="5357818" y="642923"/>
            <a:chExt cx="3214710" cy="3357587"/>
          </a:xfrm>
        </p:grpSpPr>
        <p:sp>
          <p:nvSpPr>
            <p:cNvPr id="31" name="矩形 30"/>
            <p:cNvSpPr/>
            <p:nvPr/>
          </p:nvSpPr>
          <p:spPr>
            <a:xfrm>
              <a:off x="5357818" y="642923"/>
              <a:ext cx="3214710" cy="5715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7905" tIns="43952" rIns="87905" bIns="43952" rtlCol="0" anchor="ctr"/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基本行进</a:t>
              </a:r>
              <a:endParaRPr lang="zh-CN" altLang="en-US" sz="2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357818" y="1571618"/>
              <a:ext cx="3214710" cy="5715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7905" tIns="43952" rIns="87905" bIns="43952" rtlCol="0" anchor="ctr"/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高速低速转换</a:t>
              </a:r>
              <a:endParaRPr lang="zh-CN" altLang="en-US" sz="2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357818" y="2500312"/>
              <a:ext cx="3214710" cy="5715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7905" tIns="43952" rIns="87905" bIns="43952" rtlCol="0" anchor="ctr"/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播放喊话音频</a:t>
              </a:r>
              <a:endParaRPr lang="zh-CN" altLang="en-US" sz="2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357818" y="3429006"/>
              <a:ext cx="3214710" cy="5715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7905" tIns="43952" rIns="87905" bIns="43952" rtlCol="0" anchor="ctr"/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蜂鸣器音乐</a:t>
              </a:r>
              <a:endParaRPr lang="zh-CN" altLang="en-US" sz="2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56574757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="" xmlns:a16="http://schemas.microsoft.com/office/drawing/2014/main" id="{253DC989-1432-440B-BE0D-4A8811036822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22" name="矩形 21">
              <a:extLst>
                <a:ext uri="{FF2B5EF4-FFF2-40B4-BE49-F238E27FC236}">
                  <a16:creationId xmlns="" xmlns:a16="http://schemas.microsoft.com/office/drawing/2014/main" id="{3883579D-FCC1-4B7C-8CA4-E40437375820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="" xmlns:a16="http://schemas.microsoft.com/office/drawing/2014/main" id="{E7C4D0C0-9EA1-47E2-92D3-16DCB3AB772D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="" xmlns:a16="http://schemas.microsoft.com/office/drawing/2014/main" id="{E36BBD08-A270-4C14-80C7-C150360584EF}"/>
              </a:ext>
            </a:extLst>
          </p:cNvPr>
          <p:cNvSpPr txBox="1"/>
          <p:nvPr/>
        </p:nvSpPr>
        <p:spPr>
          <a:xfrm>
            <a:off x="321201" y="27601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通信方式介绍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7158" y="1000114"/>
            <a:ext cx="3792539" cy="31598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4857752" y="1000114"/>
            <a:ext cx="32147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 smtClean="0"/>
              <a:t>小车使用蓝牙通信方式，我们采用的是</a:t>
            </a:r>
            <a:r>
              <a:rPr lang="en-US" altLang="zh-CN" sz="1800" dirty="0" smtClean="0"/>
              <a:t>HC-05</a:t>
            </a:r>
            <a:r>
              <a:rPr lang="zh-CN" altLang="en-US" sz="1800" dirty="0" smtClean="0"/>
              <a:t>蓝牙模块，模块与单片机间的通信方式为串口通信。使用手机终端发送指令来控制小车。</a:t>
            </a:r>
            <a:endParaRPr lang="en-US" altLang="zh-CN" sz="1800" dirty="0" smtClean="0"/>
          </a:p>
          <a:p>
            <a:endParaRPr lang="zh-CN" altLang="en-US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4929190" y="3077180"/>
            <a:ext cx="2002471" cy="92333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蓝牙相关数据：</a:t>
            </a:r>
            <a:endParaRPr lang="en-US" altLang="zh-CN" dirty="0" smtClean="0"/>
          </a:p>
          <a:p>
            <a:r>
              <a:rPr lang="zh-CN" altLang="en-US" dirty="0" smtClean="0"/>
              <a:t>名称：</a:t>
            </a:r>
            <a:r>
              <a:rPr lang="en-US" altLang="zh-CN" dirty="0" smtClean="0"/>
              <a:t>hc01.com HC-05</a:t>
            </a:r>
          </a:p>
          <a:p>
            <a:r>
              <a:rPr lang="zh-CN" altLang="en-US" dirty="0" smtClean="0"/>
              <a:t>密码：</a:t>
            </a:r>
            <a:r>
              <a:rPr lang="en-US" altLang="zh-CN" dirty="0" smtClean="0"/>
              <a:t>1234</a:t>
            </a:r>
          </a:p>
          <a:p>
            <a:r>
              <a:rPr lang="zh-CN" altLang="en-US" dirty="0" smtClean="0"/>
              <a:t>波特率：</a:t>
            </a:r>
            <a:r>
              <a:rPr lang="en-US" altLang="zh-CN" dirty="0" smtClean="0"/>
              <a:t>9600</a:t>
            </a:r>
          </a:p>
        </p:txBody>
      </p:sp>
    </p:spTree>
    <p:extLst>
      <p:ext uri="{BB962C8B-B14F-4D97-AF65-F5344CB8AC3E}">
        <p14:creationId xmlns="" xmlns:p14="http://schemas.microsoft.com/office/powerpoint/2010/main" val="20019374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="" xmlns:a16="http://schemas.microsoft.com/office/drawing/2014/main" id="{E397226D-4FC9-4F02-89C2-670DAF746F02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42" name="矩形 41">
              <a:extLst>
                <a:ext uri="{FF2B5EF4-FFF2-40B4-BE49-F238E27FC236}">
                  <a16:creationId xmlns="" xmlns:a16="http://schemas.microsoft.com/office/drawing/2014/main" id="{49A2CCB6-DE5A-4EFA-BD36-47F32E7C6D0C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="" xmlns:a16="http://schemas.microsoft.com/office/drawing/2014/main" id="{B29B16CC-3D6C-449C-80F6-A190E8EE1C8D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="" xmlns:a16="http://schemas.microsoft.com/office/drawing/2014/main" id="{814CB9A1-A8F4-4651-81CF-F4B0D38F65AF}"/>
              </a:ext>
            </a:extLst>
          </p:cNvPr>
          <p:cNvSpPr txBox="1"/>
          <p:nvPr/>
        </p:nvSpPr>
        <p:spPr>
          <a:xfrm>
            <a:off x="321201" y="27601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手机终端介绍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72501" y="1928826"/>
            <a:ext cx="1749197" cy="1298026"/>
            <a:chOff x="179597" y="1785932"/>
            <a:chExt cx="1749197" cy="1298026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/>
            <a:srcRect l="6579" t="12397" r="7894" b="7024"/>
            <a:stretch>
              <a:fillRect/>
            </a:stretch>
          </p:blipFill>
          <p:spPr bwMode="auto">
            <a:xfrm>
              <a:off x="571472" y="1785932"/>
              <a:ext cx="928694" cy="9286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6" name="TextBox 15"/>
            <p:cNvSpPr txBox="1"/>
            <p:nvPr/>
          </p:nvSpPr>
          <p:spPr>
            <a:xfrm>
              <a:off x="179597" y="2714626"/>
              <a:ext cx="1749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800" dirty="0" err="1" smtClean="0"/>
                <a:t>BluetoothSerial</a:t>
              </a:r>
              <a:endParaRPr lang="zh-CN" altLang="en-US" sz="1800" dirty="0"/>
            </a:p>
          </p:txBody>
        </p:sp>
      </p:grpSp>
      <p:sp>
        <p:nvSpPr>
          <p:cNvPr id="18" name="燕尾形箭头 17"/>
          <p:cNvSpPr/>
          <p:nvPr/>
        </p:nvSpPr>
        <p:spPr>
          <a:xfrm>
            <a:off x="2007384" y="2357454"/>
            <a:ext cx="785818" cy="71438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 r="38916" b="74550"/>
          <a:stretch>
            <a:fillRect/>
          </a:stretch>
        </p:blipFill>
        <p:spPr bwMode="auto">
          <a:xfrm>
            <a:off x="2936078" y="1643074"/>
            <a:ext cx="1857388" cy="16430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燕尾形箭头 19"/>
          <p:cNvSpPr/>
          <p:nvPr/>
        </p:nvSpPr>
        <p:spPr>
          <a:xfrm>
            <a:off x="4936342" y="2357454"/>
            <a:ext cx="785818" cy="71438"/>
          </a:xfrm>
          <a:prstGeom prst="notch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65036" y="285752"/>
            <a:ext cx="1993112" cy="44291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="" xmlns:p14="http://schemas.microsoft.com/office/powerpoint/2010/main" val="28851554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1">
            <a:extLst>
              <a:ext uri="{FF2B5EF4-FFF2-40B4-BE49-F238E27FC236}">
                <a16:creationId xmlns="" xmlns:a16="http://schemas.microsoft.com/office/drawing/2014/main" id="{D0AA3C64-88DE-4875-9F63-D760D576AA64}"/>
              </a:ext>
            </a:extLst>
          </p:cNvPr>
          <p:cNvSpPr/>
          <p:nvPr/>
        </p:nvSpPr>
        <p:spPr>
          <a:xfrm>
            <a:off x="5130482" y="1464432"/>
            <a:ext cx="1680647" cy="1308372"/>
          </a:xfrm>
          <a:custGeom>
            <a:avLst/>
            <a:gdLst>
              <a:gd name="connsiteX0" fmla="*/ 0 w 3831774"/>
              <a:gd name="connsiteY0" fmla="*/ 0 h 2698492"/>
              <a:gd name="connsiteX1" fmla="*/ 3831774 w 3831774"/>
              <a:gd name="connsiteY1" fmla="*/ 0 h 2698492"/>
              <a:gd name="connsiteX2" fmla="*/ 3831774 w 3831774"/>
              <a:gd name="connsiteY2" fmla="*/ 235431 h 2698492"/>
              <a:gd name="connsiteX3" fmla="*/ 3831774 w 3831774"/>
              <a:gd name="connsiteY3" fmla="*/ 2050972 h 2698492"/>
              <a:gd name="connsiteX4" fmla="*/ 1915886 w 3831774"/>
              <a:gd name="connsiteY4" fmla="*/ 2698492 h 2698492"/>
              <a:gd name="connsiteX5" fmla="*/ 0 w 3831774"/>
              <a:gd name="connsiteY5" fmla="*/ 2050972 h 2698492"/>
              <a:gd name="connsiteX6" fmla="*/ 0 w 3831774"/>
              <a:gd name="connsiteY6" fmla="*/ 160863 h 2698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31774" h="2698492">
                <a:moveTo>
                  <a:pt x="0" y="0"/>
                </a:moveTo>
                <a:lnTo>
                  <a:pt x="3831774" y="0"/>
                </a:lnTo>
                <a:lnTo>
                  <a:pt x="3831774" y="235431"/>
                </a:lnTo>
                <a:cubicBezTo>
                  <a:pt x="3831774" y="714836"/>
                  <a:pt x="3831774" y="1310603"/>
                  <a:pt x="3831774" y="2050972"/>
                </a:cubicBezTo>
                <a:cubicBezTo>
                  <a:pt x="3301082" y="2457920"/>
                  <a:pt x="2637717" y="2698492"/>
                  <a:pt x="1915886" y="2698492"/>
                </a:cubicBezTo>
                <a:cubicBezTo>
                  <a:pt x="1196305" y="2698492"/>
                  <a:pt x="532940" y="2457920"/>
                  <a:pt x="0" y="2050972"/>
                </a:cubicBezTo>
                <a:cubicBezTo>
                  <a:pt x="0" y="2050972"/>
                  <a:pt x="0" y="2050972"/>
                  <a:pt x="0" y="160863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3600000" scaled="0"/>
          </a:gra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3">
              <a:solidFill>
                <a:schemeClr val="accent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D103BDD2-3F8F-465B-92AA-7E086DBABD21}"/>
              </a:ext>
            </a:extLst>
          </p:cNvPr>
          <p:cNvSpPr txBox="1"/>
          <p:nvPr/>
        </p:nvSpPr>
        <p:spPr>
          <a:xfrm>
            <a:off x="4786314" y="2810421"/>
            <a:ext cx="2441694" cy="76944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accent1"/>
                </a:solidFill>
                <a:latin typeface="+mj-ea"/>
                <a:ea typeface="+mj-ea"/>
              </a:rPr>
              <a:t>成果展示</a:t>
            </a:r>
            <a:endParaRPr lang="zh-CN" altLang="en-US" sz="4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2D25AC27-6242-4695-A0DF-7974914E4C33}"/>
              </a:ext>
            </a:extLst>
          </p:cNvPr>
          <p:cNvSpPr txBox="1"/>
          <p:nvPr/>
        </p:nvSpPr>
        <p:spPr>
          <a:xfrm>
            <a:off x="5455280" y="1419622"/>
            <a:ext cx="1031052" cy="132343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latin typeface="Agency FB" panose="020B0503020202020204" pitchFamily="34" charset="0"/>
                <a:ea typeface="+mj-ea"/>
              </a:rPr>
              <a:t>02</a:t>
            </a:r>
            <a:endParaRPr lang="zh-CN" altLang="en-US" sz="8000" dirty="0">
              <a:solidFill>
                <a:schemeClr val="bg1"/>
              </a:solidFill>
              <a:latin typeface="Agency FB" panose="020B0503020202020204" pitchFamily="34" charset="0"/>
              <a:ea typeface="+mj-ea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="" xmlns:a16="http://schemas.microsoft.com/office/drawing/2014/main" id="{4BA2230B-61B7-4DAF-97E8-65376C6218F5}"/>
              </a:ext>
            </a:extLst>
          </p:cNvPr>
          <p:cNvSpPr/>
          <p:nvPr/>
        </p:nvSpPr>
        <p:spPr>
          <a:xfrm>
            <a:off x="288782" y="1117715"/>
            <a:ext cx="3096344" cy="3096344"/>
          </a:xfrm>
          <a:prstGeom prst="ellipse">
            <a:avLst/>
          </a:prstGeom>
          <a:blipFill dpi="0" rotWithShape="0">
            <a:blip r:embed="rId3" cstate="print"/>
            <a:srcRect/>
            <a:stretch>
              <a:fillRect l="-25000" r="-2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="" xmlns:a16="http://schemas.microsoft.com/office/drawing/2014/main" id="{BC01D118-D592-46E8-AF10-C530803B98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280" y="4386262"/>
            <a:ext cx="1639688" cy="3596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6548043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>
            <a:extLst>
              <a:ext uri="{FF2B5EF4-FFF2-40B4-BE49-F238E27FC236}">
                <a16:creationId xmlns="" xmlns:a16="http://schemas.microsoft.com/office/drawing/2014/main" id="{4FAF0834-B8D7-49C8-82C6-2FA7F0735006}"/>
              </a:ext>
            </a:extLst>
          </p:cNvPr>
          <p:cNvGrpSpPr/>
          <p:nvPr/>
        </p:nvGrpSpPr>
        <p:grpSpPr>
          <a:xfrm>
            <a:off x="-996" y="303971"/>
            <a:ext cx="252516" cy="424568"/>
            <a:chOff x="1340" y="162225"/>
            <a:chExt cx="336810" cy="566296"/>
          </a:xfrm>
        </p:grpSpPr>
        <p:sp>
          <p:nvSpPr>
            <p:cNvPr id="60" name="矩形 59">
              <a:extLst>
                <a:ext uri="{FF2B5EF4-FFF2-40B4-BE49-F238E27FC236}">
                  <a16:creationId xmlns="" xmlns:a16="http://schemas.microsoft.com/office/drawing/2014/main" id="{0A6CCFC3-1B6A-4290-9803-8C326BBFABE6}"/>
                </a:ext>
              </a:extLst>
            </p:cNvPr>
            <p:cNvSpPr/>
            <p:nvPr/>
          </p:nvSpPr>
          <p:spPr>
            <a:xfrm>
              <a:off x="1340" y="162225"/>
              <a:ext cx="240922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1" name="矩形 60">
              <a:extLst>
                <a:ext uri="{FF2B5EF4-FFF2-40B4-BE49-F238E27FC236}">
                  <a16:creationId xmlns="" xmlns:a16="http://schemas.microsoft.com/office/drawing/2014/main" id="{1DBA96E2-25EE-4E91-80D9-C9BA43B0F282}"/>
                </a:ext>
              </a:extLst>
            </p:cNvPr>
            <p:cNvSpPr/>
            <p:nvPr/>
          </p:nvSpPr>
          <p:spPr>
            <a:xfrm>
              <a:off x="273997" y="162225"/>
              <a:ext cx="64153" cy="56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2" name="文本框 61">
            <a:extLst>
              <a:ext uri="{FF2B5EF4-FFF2-40B4-BE49-F238E27FC236}">
                <a16:creationId xmlns="" xmlns:a16="http://schemas.microsoft.com/office/drawing/2014/main" id="{0CF5D433-D93D-4C8C-B075-039A7026BB17}"/>
              </a:ext>
            </a:extLst>
          </p:cNvPr>
          <p:cNvSpPr txBox="1"/>
          <p:nvPr/>
        </p:nvSpPr>
        <p:spPr>
          <a:xfrm>
            <a:off x="321201" y="2760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成果展示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+mn-ea"/>
              <a:sym typeface="Arial" panose="020B0604020202020204" pitchFamily="34" charset="0"/>
            </a:endParaRPr>
          </a:p>
        </p:txBody>
      </p:sp>
      <p:pic>
        <p:nvPicPr>
          <p:cNvPr id="7" name="studio_video_1637420182476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071538" y="785800"/>
            <a:ext cx="6786610" cy="385765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903337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SLIDE_COUNT" val="1"/>
  <p:tag name="ISPRING_PRESENTATION_TITLE" val="2517ss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rgbClr val="FFFFFF"/>
      </a:lt1>
      <a:dk2>
        <a:srgbClr val="2D3847"/>
      </a:dk2>
      <a:lt2>
        <a:srgbClr val="FFFFFF"/>
      </a:lt2>
      <a:accent1>
        <a:srgbClr val="495AFF"/>
      </a:accent1>
      <a:accent2>
        <a:srgbClr val="0ACFFE"/>
      </a:accent2>
      <a:accent3>
        <a:srgbClr val="11143A"/>
      </a:accent3>
      <a:accent4>
        <a:srgbClr val="4453EC"/>
      </a:accent4>
      <a:accent5>
        <a:srgbClr val="09C0EC"/>
      </a:accent5>
      <a:accent6>
        <a:srgbClr val="08A2C6"/>
      </a:accent6>
      <a:hlink>
        <a:srgbClr val="0563C1"/>
      </a:hlink>
      <a:folHlink>
        <a:srgbClr val="954F72"/>
      </a:folHlink>
    </a:clrScheme>
    <a:fontScheme name="自定义 1">
      <a:majorFont>
        <a:latin typeface="Futura-Heavy"/>
        <a:ea typeface="思源黑体 CN Bold"/>
        <a:cs typeface=""/>
      </a:majorFont>
      <a:minorFont>
        <a:latin typeface="Arial"/>
        <a:ea typeface="阿里巴巴普惠体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3829</TotalTime>
  <Words>221</Words>
  <Application>Microsoft Office PowerPoint</Application>
  <PresentationFormat>全屏显示(16:9)</PresentationFormat>
  <Paragraphs>93</Paragraphs>
  <Slides>27</Slides>
  <Notes>27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28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</vt:vector>
  </TitlesOfParts>
  <Company>微软中国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2517ss</dc:title>
  <dc:creator>微软用户</dc:creator>
  <cp:lastModifiedBy>xbany</cp:lastModifiedBy>
  <cp:revision>320</cp:revision>
  <dcterms:created xsi:type="dcterms:W3CDTF">2016-03-27T12:00:15Z</dcterms:created>
  <dcterms:modified xsi:type="dcterms:W3CDTF">2021-11-23T08:31:19Z</dcterms:modified>
</cp:coreProperties>
</file>

<file path=docProps/thumbnail.jpeg>
</file>